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56" r:id="rId5"/>
    <p:sldId id="276" r:id="rId6"/>
    <p:sldId id="277" r:id="rId7"/>
    <p:sldId id="265" r:id="rId8"/>
    <p:sldId id="266" r:id="rId9"/>
    <p:sldId id="267" r:id="rId10"/>
    <p:sldId id="279" r:id="rId11"/>
    <p:sldId id="280" r:id="rId12"/>
    <p:sldId id="274" r:id="rId13"/>
    <p:sldId id="275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00"/>
    <a:srgbClr val="575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0ED0B0-9A10-4038-8897-076B86B82726}" v="9" dt="2023-07-19T13:00:54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2"/>
    <p:restoredTop sz="63741" autoAdjust="0"/>
  </p:normalViewPr>
  <p:slideViewPr>
    <p:cSldViewPr snapToGrid="0" snapToObjects="1">
      <p:cViewPr varScale="1">
        <p:scale>
          <a:sx n="105" d="100"/>
          <a:sy n="105" d="100"/>
        </p:scale>
        <p:origin x="1384" y="184"/>
      </p:cViewPr>
      <p:guideLst/>
    </p:cSldViewPr>
  </p:slideViewPr>
  <p:outlineViewPr>
    <p:cViewPr>
      <p:scale>
        <a:sx n="33" d="100"/>
        <a:sy n="33" d="100"/>
      </p:scale>
      <p:origin x="0" y="-6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5537A-905A-4842-93D1-8D98C8D1721A}" type="datetimeFigureOut">
              <a:rPr lang="en-US" smtClean="0"/>
              <a:t>7/19/23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2BFB5-F9A6-694D-87E7-A778242C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71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2BFB5-F9A6-694D-87E7-A778242C09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2BFB5-F9A6-694D-87E7-A778242C09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Times New Roman" panose="02020603050405020304" pitchFamily="18" charset="0"/>
              </a:rPr>
              <a:t>This study uses the Health Facts National Database, gathering extensive clinical records across hundreds of hospitals throughout the US </a:t>
            </a:r>
            <a:endParaRPr lang="en-CA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r>
              <a:rPr lang="en-CA" sz="1800" dirty="0">
                <a:effectLst/>
                <a:latin typeface="Times New Roman" panose="02020603050405020304" pitchFamily="18" charset="0"/>
              </a:rPr>
              <a:t>Moreover, all the encounters used for analysis satisfy five key criteria: </a:t>
            </a:r>
            <a:endParaRPr lang="en-CA" dirty="0"/>
          </a:p>
          <a:p>
            <a:r>
              <a:rPr lang="en-CA" sz="1800" dirty="0">
                <a:effectLst/>
                <a:latin typeface="Symbol" pitchFamily="2" charset="2"/>
              </a:rPr>
              <a:t> </a:t>
            </a:r>
            <a:r>
              <a:rPr lang="en-CA" sz="1800" dirty="0">
                <a:effectLst/>
                <a:latin typeface="Times New Roman" panose="02020603050405020304" pitchFamily="18" charset="0"/>
              </a:rPr>
              <a:t>It is a hospital admission.</a:t>
            </a:r>
            <a:br>
              <a:rPr lang="en-CA" sz="1800" dirty="0">
                <a:effectLst/>
                <a:latin typeface="Times New Roman" panose="02020603050405020304" pitchFamily="18" charset="0"/>
              </a:rPr>
            </a:br>
            <a:r>
              <a:rPr lang="en-CA" sz="1800" dirty="0">
                <a:effectLst/>
                <a:latin typeface="Symbol" pitchFamily="2" charset="2"/>
              </a:rPr>
              <a:t> </a:t>
            </a:r>
            <a:r>
              <a:rPr lang="en-CA" sz="1800" dirty="0">
                <a:effectLst/>
                <a:latin typeface="Times New Roman" panose="02020603050405020304" pitchFamily="18" charset="0"/>
              </a:rPr>
              <a:t>The inpatient was classified as diabetic (at least one of</a:t>
            </a:r>
            <a:r>
              <a:rPr lang="en-CA" sz="900" dirty="0">
                <a:effectLst/>
                <a:latin typeface="+mn-lt"/>
              </a:rPr>
              <a:t> </a:t>
            </a:r>
            <a:r>
              <a:rPr lang="en-CA" sz="1800" dirty="0">
                <a:effectLst/>
                <a:latin typeface="Times New Roman" panose="02020603050405020304" pitchFamily="18" charset="0"/>
              </a:rPr>
              <a:t>three initial diagnoses included diabetes).</a:t>
            </a:r>
            <a:br>
              <a:rPr lang="en-CA" sz="1800" dirty="0">
                <a:effectLst/>
                <a:latin typeface="Times New Roman" panose="02020603050405020304" pitchFamily="18" charset="0"/>
              </a:rPr>
            </a:br>
            <a:r>
              <a:rPr lang="en-CA" sz="1800" dirty="0">
                <a:effectLst/>
                <a:latin typeface="Symbol" pitchFamily="2" charset="2"/>
              </a:rPr>
              <a:t> </a:t>
            </a:r>
            <a:r>
              <a:rPr lang="en-CA" sz="1800" dirty="0">
                <a:effectLst/>
                <a:latin typeface="Times New Roman" panose="02020603050405020304" pitchFamily="18" charset="0"/>
              </a:rPr>
              <a:t>The length of stay was comprised from 1 to 14 days. </a:t>
            </a:r>
          </a:p>
          <a:p>
            <a:r>
              <a:rPr lang="en-CA" sz="1800" dirty="0">
                <a:effectLst/>
                <a:latin typeface="Symbol" pitchFamily="2" charset="2"/>
              </a:rPr>
              <a:t> </a:t>
            </a:r>
            <a:r>
              <a:rPr lang="en-CA" sz="1800" dirty="0">
                <a:effectLst/>
                <a:latin typeface="Times New Roman" panose="02020603050405020304" pitchFamily="18" charset="0"/>
              </a:rPr>
              <a:t>The inpatient underwent laboratory testing.</a:t>
            </a:r>
            <a:br>
              <a:rPr lang="en-CA" sz="1800" dirty="0">
                <a:effectLst/>
                <a:latin typeface="Times New Roman" panose="02020603050405020304" pitchFamily="18" charset="0"/>
              </a:rPr>
            </a:br>
            <a:r>
              <a:rPr lang="en-CA" sz="1800" dirty="0">
                <a:effectLst/>
                <a:latin typeface="Symbol" pitchFamily="2" charset="2"/>
              </a:rPr>
              <a:t> </a:t>
            </a:r>
            <a:r>
              <a:rPr lang="en-CA" sz="1800" dirty="0">
                <a:effectLst/>
                <a:latin typeface="Times New Roman" panose="02020603050405020304" pitchFamily="18" charset="0"/>
              </a:rPr>
              <a:t>The inpatient received medication during its stay. 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2BFB5-F9A6-694D-87E7-A778242C09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2BFB5-F9A6-694D-87E7-A778242C09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69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2BFB5-F9A6-694D-87E7-A778242C09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3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en-CA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r>
              <a:rPr lang="en-CA" b="0" i="0" u="none" strike="noStrike" dirty="0">
                <a:solidFill>
                  <a:srgbClr val="BDC1C6"/>
                </a:solidFill>
                <a:effectLst/>
                <a:latin typeface="Google Sans"/>
              </a:rPr>
              <a:t>International Classification of </a:t>
            </a:r>
            <a:r>
              <a:rPr lang="en-CA" b="0" i="0" u="none" strike="noStrike" dirty="0" err="1">
                <a:solidFill>
                  <a:srgbClr val="BDC1C6"/>
                </a:solidFill>
                <a:effectLst/>
                <a:latin typeface="Google Sans"/>
              </a:rPr>
              <a:t>Diseases,Ninth</a:t>
            </a:r>
            <a:r>
              <a:rPr lang="en-CA" b="0" i="0" u="none" strike="noStrike" dirty="0">
                <a:solidFill>
                  <a:srgbClr val="BDC1C6"/>
                </a:solidFill>
                <a:effectLst/>
                <a:latin typeface="Google Sans"/>
              </a:rPr>
              <a:t> Revision </a:t>
            </a:r>
            <a:endParaRPr lang="en-CA" b="0" i="0" u="none" strike="noStrike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2BFB5-F9A6-694D-87E7-A778242C09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3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>
            <a:extLst>
              <a:ext uri="{FF2B5EF4-FFF2-40B4-BE49-F238E27FC236}">
                <a16:creationId xmlns:a16="http://schemas.microsoft.com/office/drawing/2014/main" id="{A5F70E6A-422B-8D4D-BD08-529908F565EF}"/>
              </a:ext>
            </a:extLst>
          </p:cNvPr>
          <p:cNvSpPr/>
          <p:nvPr userDrawn="1"/>
        </p:nvSpPr>
        <p:spPr>
          <a:xfrm flipV="1">
            <a:off x="323850" y="3544388"/>
            <a:ext cx="4176713" cy="1080000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50" y="1744388"/>
            <a:ext cx="5311775" cy="1800000"/>
          </a:xfrm>
          <a:prstGeom prst="round2DiagRect">
            <a:avLst/>
          </a:prstGeom>
          <a:solidFill>
            <a:srgbClr val="FFD400"/>
          </a:solidFill>
        </p:spPr>
        <p:txBody>
          <a:bodyPr lIns="180000" tIns="180000" rIns="180000" bIns="180000" anchor="ctr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50" y="3544386"/>
            <a:ext cx="3871913" cy="1080001"/>
          </a:xfrm>
          <a:prstGeom prst="rect">
            <a:avLst/>
          </a:prstGeom>
          <a:noFill/>
        </p:spPr>
        <p:txBody>
          <a:bodyPr lIns="180000" tIns="180000" rIns="180000" bIns="180000" anchor="t" anchorCtr="0">
            <a:normAutofit/>
          </a:bodyPr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D1976A-2479-7944-8978-BF7B42DFC0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2" y="4116727"/>
            <a:ext cx="1281111" cy="35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9D042E34-B224-B245-9A8E-32E919B0D9B6}"/>
              </a:ext>
            </a:extLst>
          </p:cNvPr>
          <p:cNvSpPr/>
          <p:nvPr userDrawn="1"/>
        </p:nvSpPr>
        <p:spPr>
          <a:xfrm flipV="1">
            <a:off x="179388" y="0"/>
            <a:ext cx="3024187" cy="4630338"/>
          </a:xfrm>
          <a:prstGeom prst="round1Rect">
            <a:avLst/>
          </a:prstGeom>
          <a:solidFill>
            <a:srgbClr val="FFD40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B078D-3897-DC41-B145-FE1C449037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471" y="4797999"/>
            <a:ext cx="709679" cy="305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297239"/>
            <a:ext cx="2735263" cy="2145064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3442098"/>
            <a:ext cx="2735263" cy="108000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D4694E-5164-9A4A-B69A-3075C5BCA356}" type="datetime3">
              <a:rPr lang="en-CA" smtClean="0"/>
              <a:pPr/>
              <a:t>19 July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Dalhousie Powerpoint Template CHANGE IN 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ADE73F-85EC-1241-A5FA-6A1AA563544F}"/>
              </a:ext>
            </a:extLst>
          </p:cNvPr>
          <p:cNvCxnSpPr>
            <a:stCxn id="5" idx="3"/>
            <a:endCxn id="4" idx="1"/>
          </p:cNvCxnSpPr>
          <p:nvPr userDrawn="1"/>
        </p:nvCxnSpPr>
        <p:spPr>
          <a:xfrm>
            <a:off x="3059113" y="4904185"/>
            <a:ext cx="37449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C1CCE26-7E89-6244-8E51-6FDCF54E2A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268288"/>
            <a:ext cx="576263" cy="65330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FADA54-FB2E-8D46-BD32-BFE8F914C443}"/>
              </a:ext>
            </a:extLst>
          </p:cNvPr>
          <p:cNvCxnSpPr/>
          <p:nvPr userDrawn="1"/>
        </p:nvCxnSpPr>
        <p:spPr>
          <a:xfrm>
            <a:off x="323849" y="1160316"/>
            <a:ext cx="5762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81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solidFill>
          <a:srgbClr val="FFD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C220D3-070A-4043-A57E-2E0925C07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4438" y="268288"/>
            <a:ext cx="7544870" cy="6526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B078D-3897-DC41-B145-FE1C449037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471" y="4797999"/>
            <a:ext cx="709679" cy="305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297239"/>
            <a:ext cx="4176713" cy="2145063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3442098"/>
            <a:ext cx="4176713" cy="108000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D4694E-5164-9A4A-B69A-3075C5BCA356}" type="datetime3">
              <a:rPr lang="en-CA" smtClean="0"/>
              <a:pPr/>
              <a:t>19 July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Dalhousie Powerpoint Template CHANGE IN 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ADE73F-85EC-1241-A5FA-6A1AA563544F}"/>
              </a:ext>
            </a:extLst>
          </p:cNvPr>
          <p:cNvCxnSpPr>
            <a:stCxn id="5" idx="3"/>
            <a:endCxn id="4" idx="1"/>
          </p:cNvCxnSpPr>
          <p:nvPr userDrawn="1"/>
        </p:nvCxnSpPr>
        <p:spPr>
          <a:xfrm>
            <a:off x="3059113" y="4904185"/>
            <a:ext cx="3744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FADA54-FB2E-8D46-BD32-BFE8F914C443}"/>
              </a:ext>
            </a:extLst>
          </p:cNvPr>
          <p:cNvCxnSpPr/>
          <p:nvPr userDrawn="1"/>
        </p:nvCxnSpPr>
        <p:spPr>
          <a:xfrm>
            <a:off x="323849" y="1160316"/>
            <a:ext cx="5762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6767077-26A2-1E4B-815E-B4FBC90E54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268288"/>
            <a:ext cx="576263" cy="6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02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bg>
      <p:bgPr>
        <a:solidFill>
          <a:srgbClr val="FFD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FB078D-3897-DC41-B145-FE1C449037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471" y="4797999"/>
            <a:ext cx="709679" cy="305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297239"/>
            <a:ext cx="5616575" cy="2145064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3442098"/>
            <a:ext cx="5616575" cy="108000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D4694E-5164-9A4A-B69A-3075C5BCA356}" type="datetime3">
              <a:rPr lang="en-CA" smtClean="0"/>
              <a:pPr/>
              <a:t>19 July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Dalhousie Powerpoint Template CHANGE IN 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ADE73F-85EC-1241-A5FA-6A1AA563544F}"/>
              </a:ext>
            </a:extLst>
          </p:cNvPr>
          <p:cNvCxnSpPr>
            <a:stCxn id="5" idx="3"/>
            <a:endCxn id="4" idx="1"/>
          </p:cNvCxnSpPr>
          <p:nvPr userDrawn="1"/>
        </p:nvCxnSpPr>
        <p:spPr>
          <a:xfrm>
            <a:off x="3059113" y="4904185"/>
            <a:ext cx="3744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FADA54-FB2E-8D46-BD32-BFE8F914C443}"/>
              </a:ext>
            </a:extLst>
          </p:cNvPr>
          <p:cNvCxnSpPr/>
          <p:nvPr userDrawn="1"/>
        </p:nvCxnSpPr>
        <p:spPr>
          <a:xfrm>
            <a:off x="323849" y="1160316"/>
            <a:ext cx="5762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5DBC8-6281-5945-8E31-8AD59453B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268288"/>
            <a:ext cx="576263" cy="6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05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E9C0C2-C909-0E4F-8F14-67BA9F097A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471" y="4797999"/>
            <a:ext cx="709679" cy="3056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1AB8D4-E4DC-AD4B-BEBA-7566873740C9}"/>
              </a:ext>
            </a:extLst>
          </p:cNvPr>
          <p:cNvCxnSpPr/>
          <p:nvPr userDrawn="1"/>
        </p:nvCxnSpPr>
        <p:spPr>
          <a:xfrm>
            <a:off x="3059113" y="4904185"/>
            <a:ext cx="3744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111" y="273844"/>
            <a:ext cx="7440038" cy="647747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0111" y="1276350"/>
            <a:ext cx="4560301" cy="33563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4888" y="1276350"/>
            <a:ext cx="2735262" cy="33563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5CE65-649B-3A42-903B-457B0659D5C8}" type="datetime3">
              <a:rPr lang="en-CA" smtClean="0"/>
              <a:t>19 July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Dalhousie Powerpoint Template CHANGE IN MASTER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AD640-752E-B548-AC52-4E1F470E15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268288"/>
            <a:ext cx="576262" cy="6533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7B9BA3-5EE6-EA49-8930-FE407160B0D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0111" y="268288"/>
            <a:ext cx="0" cy="6533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31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7CF8F5D8-2BA0-A347-A4A6-546E6F432F73}"/>
              </a:ext>
            </a:extLst>
          </p:cNvPr>
          <p:cNvSpPr/>
          <p:nvPr userDrawn="1"/>
        </p:nvSpPr>
        <p:spPr>
          <a:xfrm flipV="1">
            <a:off x="179388" y="0"/>
            <a:ext cx="3024187" cy="4630338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E9C0C2-C909-0E4F-8F14-67BA9F097A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471" y="4797999"/>
            <a:ext cx="709679" cy="3056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1AB8D4-E4DC-AD4B-BEBA-7566873740C9}"/>
              </a:ext>
            </a:extLst>
          </p:cNvPr>
          <p:cNvCxnSpPr/>
          <p:nvPr userDrawn="1"/>
        </p:nvCxnSpPr>
        <p:spPr>
          <a:xfrm>
            <a:off x="3059113" y="4904185"/>
            <a:ext cx="3744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1431779"/>
            <a:ext cx="2735264" cy="3192608"/>
          </a:xfrm>
        </p:spPr>
        <p:txBody>
          <a:bodyPr anchor="t" anchorCtr="0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9838" y="268288"/>
            <a:ext cx="5040310" cy="43644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5CE65-649B-3A42-903B-457B0659D5C8}" type="datetime3">
              <a:rPr lang="en-CA" smtClean="0"/>
              <a:t>19 July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Dalhousie Powerpoint Template CHANGE IN MASTER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9B0A61-5BDB-B544-8D93-3F427D1EE3E3}"/>
              </a:ext>
            </a:extLst>
          </p:cNvPr>
          <p:cNvCxnSpPr/>
          <p:nvPr userDrawn="1"/>
        </p:nvCxnSpPr>
        <p:spPr>
          <a:xfrm>
            <a:off x="323849" y="1160316"/>
            <a:ext cx="5762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87502F3-4505-D34F-961B-C9E73783F8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268288"/>
            <a:ext cx="576263" cy="6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75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ingle Corner Rectangle 13">
            <a:extLst>
              <a:ext uri="{FF2B5EF4-FFF2-40B4-BE49-F238E27FC236}">
                <a16:creationId xmlns:a16="http://schemas.microsoft.com/office/drawing/2014/main" id="{3C8D4D94-74AE-DE44-9E4D-05F00B52972C}"/>
              </a:ext>
            </a:extLst>
          </p:cNvPr>
          <p:cNvSpPr/>
          <p:nvPr userDrawn="1"/>
        </p:nvSpPr>
        <p:spPr>
          <a:xfrm flipV="1">
            <a:off x="0" y="1492248"/>
            <a:ext cx="3924300" cy="2159001"/>
          </a:xfrm>
          <a:prstGeom prst="round1Rect">
            <a:avLst/>
          </a:prstGeom>
          <a:solidFill>
            <a:srgbClr val="FFD40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2EC365-6933-2E44-8F5F-FEECC83822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471" y="4797999"/>
            <a:ext cx="709679" cy="3056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9D264C-A10B-5240-B53D-EA016AF14E0B}"/>
              </a:ext>
            </a:extLst>
          </p:cNvPr>
          <p:cNvCxnSpPr/>
          <p:nvPr userDrawn="1"/>
        </p:nvCxnSpPr>
        <p:spPr>
          <a:xfrm>
            <a:off x="3059113" y="4904185"/>
            <a:ext cx="37449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850" y="1492251"/>
            <a:ext cx="3455988" cy="2159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59FFA0-4B06-8B40-99D0-B39B782344F5}" type="datetime3">
              <a:rPr lang="en-CA" smtClean="0"/>
              <a:pPr/>
              <a:t>19 July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Dalhousie Powerpoint Template CHANGE IN MASTER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864F23-CC8E-6645-8E95-1DAFD2E567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268288"/>
            <a:ext cx="576262" cy="65330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6CB7F3-DA13-184F-B848-056C251906D7}"/>
              </a:ext>
            </a:extLst>
          </p:cNvPr>
          <p:cNvCxnSpPr/>
          <p:nvPr userDrawn="1"/>
        </p:nvCxnSpPr>
        <p:spPr>
          <a:xfrm>
            <a:off x="323849" y="1160316"/>
            <a:ext cx="5762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46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40" userDrawn="1">
          <p15:clr>
            <a:srgbClr val="FBAE40"/>
          </p15:clr>
        </p15:guide>
        <p15:guide id="2" orient="horz" pos="230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49" y="273844"/>
            <a:ext cx="84962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369219"/>
            <a:ext cx="84963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4025" y="4767263"/>
            <a:ext cx="12969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78355-16A5-6B43-814C-ACDADC71C5FE}" type="datetime3">
              <a:rPr lang="en-CA" smtClean="0"/>
              <a:t>19 July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849" y="4767263"/>
            <a:ext cx="27352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Dalhousie Powerpoint Template CHANGE IN 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10471" y="4767263"/>
            <a:ext cx="7096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F96001-7E4F-EB42-8596-9AF1BDDEE6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3" r:id="rId4"/>
    <p:sldLayoutId id="2147483664" r:id="rId5"/>
    <p:sldLayoutId id="2147483674" r:id="rId6"/>
    <p:sldLayoutId id="2147483665" r:id="rId7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rgbClr val="57565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rgbClr val="57565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500" kern="1200">
          <a:solidFill>
            <a:srgbClr val="57565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rgbClr val="57565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rgbClr val="57565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925" userDrawn="1">
          <p15:clr>
            <a:srgbClr val="F26B43"/>
          </p15:clr>
        </p15:guide>
        <p15:guide id="3" pos="2835" userDrawn="1">
          <p15:clr>
            <a:srgbClr val="F26B43"/>
          </p15:clr>
        </p15:guide>
        <p15:guide id="4" pos="3288" userDrawn="1">
          <p15:clr>
            <a:srgbClr val="F26B43"/>
          </p15:clr>
        </p15:guide>
        <p15:guide id="5" pos="3379" userDrawn="1">
          <p15:clr>
            <a:srgbClr val="F26B43"/>
          </p15:clr>
        </p15:guide>
        <p15:guide id="6" pos="3742" userDrawn="1">
          <p15:clr>
            <a:srgbClr val="F26B43"/>
          </p15:clr>
        </p15:guide>
        <p15:guide id="7" pos="3833" userDrawn="1">
          <p15:clr>
            <a:srgbClr val="F26B43"/>
          </p15:clr>
        </p15:guide>
        <p15:guide id="8" pos="4195" userDrawn="1">
          <p15:clr>
            <a:srgbClr val="F26B43"/>
          </p15:clr>
        </p15:guide>
        <p15:guide id="9" pos="4286" userDrawn="1">
          <p15:clr>
            <a:srgbClr val="F26B43"/>
          </p15:clr>
        </p15:guide>
        <p15:guide id="10" pos="4649" userDrawn="1">
          <p15:clr>
            <a:srgbClr val="F26B43"/>
          </p15:clr>
        </p15:guide>
        <p15:guide id="11" pos="4740" userDrawn="1">
          <p15:clr>
            <a:srgbClr val="F26B43"/>
          </p15:clr>
        </p15:guide>
        <p15:guide id="12" pos="5103" userDrawn="1">
          <p15:clr>
            <a:srgbClr val="F26B43"/>
          </p15:clr>
        </p15:guide>
        <p15:guide id="13" pos="5193" userDrawn="1">
          <p15:clr>
            <a:srgbClr val="F26B43"/>
          </p15:clr>
        </p15:guide>
        <p15:guide id="14" pos="5556" userDrawn="1">
          <p15:clr>
            <a:srgbClr val="F26B43"/>
          </p15:clr>
        </p15:guide>
        <p15:guide id="15" pos="5647" userDrawn="1">
          <p15:clr>
            <a:srgbClr val="F26B43"/>
          </p15:clr>
        </p15:guide>
        <p15:guide id="16" pos="2472" userDrawn="1">
          <p15:clr>
            <a:srgbClr val="F26B43"/>
          </p15:clr>
        </p15:guide>
        <p15:guide id="17" pos="2381" userDrawn="1">
          <p15:clr>
            <a:srgbClr val="F26B43"/>
          </p15:clr>
        </p15:guide>
        <p15:guide id="18" pos="2018" userDrawn="1">
          <p15:clr>
            <a:srgbClr val="F26B43"/>
          </p15:clr>
        </p15:guide>
        <p15:guide id="19" pos="1927" userDrawn="1">
          <p15:clr>
            <a:srgbClr val="F26B43"/>
          </p15:clr>
        </p15:guide>
        <p15:guide id="20" pos="1565" userDrawn="1">
          <p15:clr>
            <a:srgbClr val="F26B43"/>
          </p15:clr>
        </p15:guide>
        <p15:guide id="21" pos="1474" userDrawn="1">
          <p15:clr>
            <a:srgbClr val="F26B43"/>
          </p15:clr>
        </p15:guide>
        <p15:guide id="22" pos="1111" userDrawn="1">
          <p15:clr>
            <a:srgbClr val="F26B43"/>
          </p15:clr>
        </p15:guide>
        <p15:guide id="23" pos="1020" userDrawn="1">
          <p15:clr>
            <a:srgbClr val="F26B43"/>
          </p15:clr>
        </p15:guide>
        <p15:guide id="24" pos="204" userDrawn="1">
          <p15:clr>
            <a:srgbClr val="F26B43"/>
          </p15:clr>
        </p15:guide>
        <p15:guide id="25" pos="567" userDrawn="1">
          <p15:clr>
            <a:srgbClr val="F26B43"/>
          </p15:clr>
        </p15:guide>
        <p15:guide id="26" pos="657" userDrawn="1">
          <p15:clr>
            <a:srgbClr val="F26B43"/>
          </p15:clr>
        </p15:guide>
        <p15:guide id="27" pos="113" userDrawn="1">
          <p15:clr>
            <a:srgbClr val="F26B43"/>
          </p15:clr>
        </p15:guide>
        <p15:guide id="28" orient="horz" pos="3185" userDrawn="1">
          <p15:clr>
            <a:srgbClr val="F26B43"/>
          </p15:clr>
        </p15:guide>
        <p15:guide id="29" orient="horz" pos="2981" userDrawn="1">
          <p15:clr>
            <a:srgbClr val="F26B43"/>
          </p15:clr>
        </p15:guide>
        <p15:guide id="30" orient="horz" pos="2913" userDrawn="1">
          <p15:clr>
            <a:srgbClr val="F26B43"/>
          </p15:clr>
        </p15:guide>
        <p15:guide id="31" orient="horz" pos="1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oac.2014.7229729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72D5BD-CCC7-F24E-ADD9-F7AE66566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751" y="1671750"/>
            <a:ext cx="5311775" cy="1800000"/>
          </a:xfrm>
        </p:spPr>
        <p:txBody>
          <a:bodyPr>
            <a:noAutofit/>
          </a:bodyPr>
          <a:lstStyle/>
          <a:p>
            <a:r>
              <a:rPr lang="en-CA" b="1" dirty="0">
                <a:effectLst/>
                <a:latin typeface="Helvetica" pitchFamily="2" charset="0"/>
              </a:rPr>
              <a:t>Analysing and Predicting Diabetes Readmission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481FE3-1C10-5F48-AFEE-93CF2934790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847013" y="4767263"/>
            <a:ext cx="1296987" cy="274637"/>
          </a:xfrm>
        </p:spPr>
        <p:txBody>
          <a:bodyPr/>
          <a:lstStyle/>
          <a:p>
            <a:fld id="{D7DE740E-BC4B-4E47-AE52-6F85D128A646}" type="datetime3">
              <a:rPr lang="en-CA" smtClean="0"/>
              <a:t>19 July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CB69F3-C4F9-3547-A334-98734A521C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34388" y="4767263"/>
            <a:ext cx="709612" cy="274637"/>
          </a:xfrm>
        </p:spPr>
        <p:txBody>
          <a:bodyPr/>
          <a:lstStyle/>
          <a:p>
            <a:fld id="{EDF96001-7E4F-EB42-8596-9AF1BDDEE6A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6C733E-C12C-A1CC-F7CB-56D945200CFA}"/>
              </a:ext>
            </a:extLst>
          </p:cNvPr>
          <p:cNvSpPr txBox="1"/>
          <p:nvPr/>
        </p:nvSpPr>
        <p:spPr>
          <a:xfrm>
            <a:off x="4740303" y="1671750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CSCI 6409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4D852-C54E-F3D1-8EE2-9A3850ACAD91}"/>
              </a:ext>
            </a:extLst>
          </p:cNvPr>
          <p:cNvSpPr txBox="1"/>
          <p:nvPr/>
        </p:nvSpPr>
        <p:spPr>
          <a:xfrm>
            <a:off x="2246065" y="3672373"/>
            <a:ext cx="2214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Akshit</a:t>
            </a:r>
            <a:r>
              <a:rPr lang="en-US" sz="1200" dirty="0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Patel (B00927717)</a:t>
            </a:r>
          </a:p>
          <a:p>
            <a:r>
              <a:rPr lang="en-US" sz="1200" dirty="0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Ashutosh Sagar (B00936895)</a:t>
            </a:r>
          </a:p>
          <a:p>
            <a:r>
              <a:rPr lang="en-US" sz="1200" dirty="0" err="1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Parthil</a:t>
            </a:r>
            <a:r>
              <a:rPr lang="en-US" sz="1200" dirty="0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Patel (B0098057)</a:t>
            </a:r>
          </a:p>
          <a:p>
            <a:r>
              <a:rPr lang="en-US" sz="1200" dirty="0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Preet </a:t>
            </a:r>
            <a:r>
              <a:rPr lang="en-US" sz="1200" dirty="0" err="1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Dudhat</a:t>
            </a:r>
            <a:r>
              <a:rPr lang="en-US" sz="1200" dirty="0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(B00913117)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E7B79-74EB-62D0-DE12-2FF1894DB558}"/>
              </a:ext>
            </a:extLst>
          </p:cNvPr>
          <p:cNvSpPr txBox="1"/>
          <p:nvPr/>
        </p:nvSpPr>
        <p:spPr>
          <a:xfrm>
            <a:off x="1467142" y="3672373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 :-</a:t>
            </a:r>
          </a:p>
        </p:txBody>
      </p:sp>
    </p:spTree>
    <p:extLst>
      <p:ext uri="{BB962C8B-B14F-4D97-AF65-F5344CB8AC3E}">
        <p14:creationId xmlns:p14="http://schemas.microsoft.com/office/powerpoint/2010/main" val="238278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tack of books and a tablet on a table&#10;&#10;Description automatically generated">
            <a:extLst>
              <a:ext uri="{FF2B5EF4-FFF2-40B4-BE49-F238E27FC236}">
                <a16:creationId xmlns:a16="http://schemas.microsoft.com/office/drawing/2014/main" id="{FED63C23-3649-3EE1-7FB6-783D508E9B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A09B05-31B3-5202-B64F-105569C5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43B00-61F0-87DF-276F-56A819F51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056" y="1276350"/>
            <a:ext cx="7839985" cy="3356373"/>
          </a:xfrm>
        </p:spPr>
        <p:txBody>
          <a:bodyPr>
            <a:normAutofit/>
          </a:bodyPr>
          <a:lstStyle/>
          <a:p>
            <a:pPr algn="l" rtl="0" fontAlgn="base"/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[1] IDF Diabetes Atlas. 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Idf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diabetes atlas. Brussels: International Diabetes Federation (2021).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​</a:t>
            </a:r>
          </a:p>
          <a:p>
            <a:pPr algn="l" rtl="0" fontAlgn="base"/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[2] 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Ostling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S, Wyckoff J, 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Ciarkowski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SL, Pai CW, Choe HM, 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Bahl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V, et al. The relationship between diabetes mellitus and 30-day readmission rates. Clin. Diabetes Endocrinol. (2017) 3:3. 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doi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10.1186/s40842-016-0040-x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​</a:t>
            </a:r>
          </a:p>
          <a:p>
            <a:pPr fontAlgn="base"/>
            <a:r>
              <a:rPr lang="en-CA" sz="1200" dirty="0">
                <a:solidFill>
                  <a:schemeClr val="tx1"/>
                </a:solidFill>
                <a:latin typeface="Helvetica" panose="020B0604020202020204" pitchFamily="34" charset="0"/>
              </a:rPr>
              <a:t>[3] T. </a:t>
            </a:r>
            <a:r>
              <a:rPr lang="en-CA" sz="1200" dirty="0" err="1">
                <a:solidFill>
                  <a:schemeClr val="tx1"/>
                </a:solidFill>
                <a:latin typeface="Helvetica" panose="020B0604020202020204" pitchFamily="34" charset="0"/>
              </a:rPr>
              <a:t>Goudjerkan</a:t>
            </a:r>
            <a:r>
              <a:rPr lang="en-CA" sz="1200" dirty="0">
                <a:solidFill>
                  <a:schemeClr val="tx1"/>
                </a:solidFill>
                <a:latin typeface="Helvetica" panose="020B0604020202020204" pitchFamily="34" charset="0"/>
              </a:rPr>
              <a:t> and M. </a:t>
            </a:r>
            <a:r>
              <a:rPr lang="en-CA" sz="1200" dirty="0" err="1">
                <a:solidFill>
                  <a:schemeClr val="tx1"/>
                </a:solidFill>
                <a:latin typeface="Helvetica" panose="020B0604020202020204" pitchFamily="34" charset="0"/>
              </a:rPr>
              <a:t>Jayabalan</a:t>
            </a:r>
            <a:r>
              <a:rPr lang="en-CA" sz="1200" dirty="0">
                <a:solidFill>
                  <a:schemeClr val="tx1"/>
                </a:solidFill>
                <a:latin typeface="Helvetica" panose="020B0604020202020204" pitchFamily="34" charset="0"/>
              </a:rPr>
              <a:t>, “Predicting 30-day hospital readmission for diabetes patients using Multilayer Perceptron,” International Journal of Advanced Computer Science and Applications, vol. 10, no. 2, 2019. doi:10.14569/ijacsa.2019.0100236 . 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​</a:t>
            </a:r>
          </a:p>
          <a:p>
            <a:pPr algn="l" rtl="0" fontAlgn="base"/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[4] M. 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Gowsalya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K 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Krushitha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and C. 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Valliyammai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“Predicting the risk of readmission of diabetic patients using MapReduce,” Dec. 2014, 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doi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 </a:t>
            </a:r>
            <a:r>
              <a:rPr lang="en-CA" sz="1200" b="0" i="0" u="sng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https://doi.org/10.1109/icoac.2014.7229729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​</a:t>
            </a:r>
          </a:p>
          <a:p>
            <a:pPr algn="l" rtl="0" fontAlgn="base"/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[5] Y. Shang et al., “The 30-days hospital readmission risk in diabetic patients: predictive modeling with machine learning classifiers,” BMC Medical Informatics and Decision Making, vol. 21, no. S2, Jul. 2021, 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doi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 https://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doi.org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/10.1186/s12911-021-01423-y. 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​</a:t>
            </a:r>
          </a:p>
          <a:p>
            <a:pPr algn="l" rtl="0" fontAlgn="base"/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[6] S. Cui, D. Wang, Y. Wang, P.-W. Yu, and Y. 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Jin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“An improved support vector 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machinebased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diabetic readmission prediction,” Computer Methods and Programs in Biomedicine, vol. 166, pp. 123–135, Nov. 2018, 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doi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https://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doi.org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/10.1016/j.cmpb.2018.10.012.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​</a:t>
            </a:r>
          </a:p>
          <a:p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EAE10-89DC-EE3F-E30B-630E1975B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5CE65-649B-3A42-903B-457B0659D5C8}" type="datetime3">
              <a:rPr lang="en-CA" smtClean="0"/>
              <a:t>19 July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CABFE-8C87-96BD-1810-BFD0A52C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 6409 – Process of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02AD0-59E9-FA6E-6148-FB47DC26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2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holding a blood sugar test&#10;&#10;Description automatically generated">
            <a:extLst>
              <a:ext uri="{FF2B5EF4-FFF2-40B4-BE49-F238E27FC236}">
                <a16:creationId xmlns:a16="http://schemas.microsoft.com/office/drawing/2014/main" id="{77A34D03-13BA-A8D3-2C57-3C3ADBF7A5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" y="12357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78BE81-EBE8-964B-87C4-0E8947201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486" y="1079865"/>
            <a:ext cx="2735262" cy="3356373"/>
          </a:xfrm>
          <a:prstGeom prst="roundRect">
            <a:avLst>
              <a:gd name="adj" fmla="val 5911"/>
            </a:avLst>
          </a:prstGeom>
          <a:solidFill>
            <a:srgbClr val="FFD400"/>
          </a:solidFill>
        </p:spPr>
        <p:txBody>
          <a:bodyPr lIns="180000" tIns="180000" rIns="180000" bIns="180000"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Objective </a:t>
            </a:r>
          </a:p>
          <a:p>
            <a:r>
              <a:rPr lang="en-CA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This project aims to analyse and predict diabetes</a:t>
            </a:r>
            <a:r>
              <a:rPr lang="en-CA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CA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readmission using machine learning techniques, providing valuable insights for healthcare</a:t>
            </a:r>
            <a:r>
              <a:rPr lang="en-CA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CA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professionals and contributing to the advancement of knowledge in the field.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06830-CDF5-7C49-BB70-1E6BD2E13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2</a:t>
            </a:fld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7A8FB4FD-DE6A-A43E-41AD-59FD7DDC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49" y="4767263"/>
            <a:ext cx="2735264" cy="273844"/>
          </a:xfrm>
        </p:spPr>
        <p:txBody>
          <a:bodyPr/>
          <a:lstStyle/>
          <a:p>
            <a:r>
              <a:rPr lang="en-US" dirty="0"/>
              <a:t>CSCI 6409 – Process of Data Science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438AB790-F5B4-B6AD-6723-4A0F8141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04025" y="4767263"/>
            <a:ext cx="1296988" cy="273844"/>
          </a:xfrm>
        </p:spPr>
        <p:txBody>
          <a:bodyPr/>
          <a:lstStyle/>
          <a:p>
            <a:fld id="{AC75CE65-649B-3A42-903B-457B0659D5C8}" type="datetime3">
              <a:rPr lang="en-CA" smtClean="0"/>
              <a:t>19 July 2023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38D7FC0-7E50-7044-84D7-990664E8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Introduction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370A5D-5B92-5B40-AAB8-31A96BAA2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8385" y="1290635"/>
            <a:ext cx="5089622" cy="335637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3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Global prevalence of diabetes: Approximately 536.6 million people worldwide are living with diabetes as of 2021 [1].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3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Higher readmission rates for diabetes patients: Patients diagnosed with diabetes have a higher likelihood of being readmitted within 30 days of discharge compared to those without diabetes [2].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3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Challenges in managing diabetes readmissions: Hospitals face challenges in effectively managing the readmission of diabetes patients.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3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Potential impact of analytics: By leveraging better analytics, it is possible to prevent millions of deaths each year and address the expected rise in diabetes-related mortality, making it the seventh most prevalent mortality factor by 2030.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3848" y="989351"/>
            <a:ext cx="8496301" cy="3537403"/>
          </a:xfrm>
          <a:prstGeom prst="roundRect">
            <a:avLst>
              <a:gd name="adj" fmla="val 4802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riting on a book&#10;&#10;Description automatically generated">
            <a:extLst>
              <a:ext uri="{FF2B5EF4-FFF2-40B4-BE49-F238E27FC236}">
                <a16:creationId xmlns:a16="http://schemas.microsoft.com/office/drawing/2014/main" id="{3E97FC76-5304-3096-7623-1931CA043D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8788F-DC1C-5967-0F74-2CDC99BE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Literature Review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E6985-D827-F9DF-C86F-B974431A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 6409 – Process of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D70C4-47FB-6EA2-6BBB-C107DB6D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3</a:t>
            </a:fld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FBD317A-D52D-3CDB-B9AC-AE7618F4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04025" y="4767263"/>
            <a:ext cx="1296988" cy="273844"/>
          </a:xfrm>
        </p:spPr>
        <p:txBody>
          <a:bodyPr/>
          <a:lstStyle/>
          <a:p>
            <a:fld id="{AC75CE65-649B-3A42-903B-457B0659D5C8}" type="datetime3">
              <a:rPr lang="en-CA" smtClean="0"/>
              <a:t>19 July 2023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31149" y="1829793"/>
            <a:ext cx="7725868" cy="651076"/>
          </a:xfrm>
          <a:prstGeom prst="round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CA" sz="1400" dirty="0">
                <a:solidFill>
                  <a:schemeClr val="bg1"/>
                </a:solidFill>
                <a:latin typeface="Helvetica" panose="020B0604020202020204" pitchFamily="34" charset="0"/>
              </a:rPr>
              <a:t>Predicting 30-day hospital readmission for diabetes patients using Multilayer Perceptron,” International Journal of Advanced Computer Science and Applications by T. </a:t>
            </a:r>
            <a:r>
              <a:rPr lang="en-CA" sz="1400" dirty="0" err="1">
                <a:solidFill>
                  <a:schemeClr val="bg1"/>
                </a:solidFill>
                <a:latin typeface="Helvetica" panose="020B0604020202020204" pitchFamily="34" charset="0"/>
              </a:rPr>
              <a:t>Goudjerkan</a:t>
            </a:r>
            <a:r>
              <a:rPr lang="en-CA" sz="1400" dirty="0">
                <a:solidFill>
                  <a:schemeClr val="bg1"/>
                </a:solidFill>
                <a:latin typeface="Helvetica" panose="020B0604020202020204" pitchFamily="34" charset="0"/>
              </a:rPr>
              <a:t> and M. </a:t>
            </a:r>
            <a:r>
              <a:rPr lang="en-CA" sz="1400" dirty="0" err="1">
                <a:solidFill>
                  <a:schemeClr val="bg1"/>
                </a:solidFill>
                <a:latin typeface="Helvetica" panose="020B0604020202020204" pitchFamily="34" charset="0"/>
              </a:rPr>
              <a:t>Jayabalan</a:t>
            </a:r>
            <a:r>
              <a:rPr lang="en-CA" sz="1400" dirty="0">
                <a:solidFill>
                  <a:schemeClr val="bg1"/>
                </a:solidFill>
                <a:latin typeface="Helvetica" panose="020B0604020202020204" pitchFamily="34" charset="0"/>
              </a:rPr>
              <a:t> et al. [3]</a:t>
            </a:r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</a:rPr>
              <a:t>​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1149" y="2628270"/>
            <a:ext cx="7725868" cy="509666"/>
          </a:xfrm>
          <a:prstGeom prst="round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CA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Predicting the risk of readmission of diabetic patients using </a:t>
            </a:r>
            <a:r>
              <a:rPr lang="en-CA" sz="1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MapReduce</a:t>
            </a:r>
            <a:r>
              <a:rPr lang="en-CA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by </a:t>
            </a:r>
            <a:r>
              <a:rPr lang="en-CA" sz="1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Gowsalya</a:t>
            </a:r>
            <a:r>
              <a:rPr lang="en-CA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 et al. [4]</a:t>
            </a:r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​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1149" y="3285337"/>
            <a:ext cx="7725868" cy="509666"/>
          </a:xfrm>
          <a:prstGeom prst="round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CA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30-days hospital readmission risk in diabetic patients: predictive modeling with machine learning classifiers by Shang et al.[5]</a:t>
            </a:r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​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31149" y="3979970"/>
            <a:ext cx="7725868" cy="509666"/>
          </a:xfrm>
          <a:prstGeom prst="round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CA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 improved support vector machine-based diabetic readmission prediction by Cui et al. [6]</a:t>
            </a:r>
            <a:endParaRPr lang="en-US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1149" y="1183462"/>
            <a:ext cx="7725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CA" b="1" dirty="0"/>
              <a:t>Summary of previous studies on diabetes readmission prediction</a:t>
            </a:r>
            <a:r>
              <a:rPr lang="en-US" b="1" dirty="0"/>
              <a:t>​</a:t>
            </a:r>
          </a:p>
          <a:p>
            <a:pPr fontAlgn="base"/>
            <a:r>
              <a:rPr lang="en-CA" b="1" dirty="0"/>
              <a:t>Studies reviewed:</a:t>
            </a:r>
            <a:r>
              <a:rPr lang="en-US" b="1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7805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BCEE9-4CD3-86D9-8BB5-47085245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1C224-0D11-1E31-7F0C-7DCB95E1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F8C3-9C4C-CD1A-A77F-47295614E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17052" y="953624"/>
            <a:ext cx="6603097" cy="1937152"/>
          </a:xfrm>
          <a:prstGeom prst="roundRect">
            <a:avLst>
              <a:gd name="adj" fmla="val 7821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:- </a:t>
            </a:r>
            <a:r>
              <a:rPr lang="en-CA" sz="1400" i="0" u="sng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Diabetes 130-US hospitals for years 1999-2008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Clinical care data from 1999 to 2008 at 130 US hospitals and integrated delivery networks.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Timeframe: 10 years (1999-2008).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Over 50 features representing patient and hospital outcomes.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Data points: Dataset consists of more than 100,000 data points.</a:t>
            </a: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 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738FA-FDD3-B3A1-518C-F762BB4DA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5AB19-A246-1310-29D4-D2B338FD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448" y="3105938"/>
            <a:ext cx="337974" cy="33260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78F8375-4C2D-D4D2-6A2C-9CFCF432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675" y="1195435"/>
            <a:ext cx="1213925" cy="135452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3F1A02-2087-27BA-D825-7B7E30BE804C}"/>
              </a:ext>
            </a:extLst>
          </p:cNvPr>
          <p:cNvSpPr txBox="1">
            <a:spLocks/>
          </p:cNvSpPr>
          <p:nvPr/>
        </p:nvSpPr>
        <p:spPr>
          <a:xfrm>
            <a:off x="661935" y="2978260"/>
            <a:ext cx="5581199" cy="1709982"/>
          </a:xfrm>
          <a:prstGeom prst="roundRect">
            <a:avLst>
              <a:gd name="adj" fmla="val 7901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  <a:effectLst>
            <a:softEdge rad="12700"/>
          </a:effectLst>
        </p:spPr>
        <p:txBody>
          <a:bodyPr vert="horz" lIns="91440" tIns="45720" rIns="91440" bIns="45720" rtlCol="0">
            <a:noAutofit/>
          </a:bodyPr>
          <a:lstStyle>
            <a:lvl1pPr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>
                <a:solidFill>
                  <a:srgbClr val="575655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>
                <a:solidFill>
                  <a:srgbClr val="5756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CA" dirty="0">
                <a:solidFill>
                  <a:schemeClr val="tx1"/>
                </a:solidFill>
              </a:rPr>
              <a:t>Exploratory Data Analysis (EDA)</a:t>
            </a:r>
          </a:p>
          <a:p>
            <a:r>
              <a:rPr lang="en-CA" sz="1200" dirty="0">
                <a:solidFill>
                  <a:schemeClr val="tx1"/>
                </a:solidFill>
              </a:rPr>
              <a:t>Target Column - </a:t>
            </a:r>
            <a:r>
              <a:rPr lang="en-CA" sz="1200" b="0" dirty="0">
                <a:solidFill>
                  <a:schemeClr val="tx1"/>
                </a:solidFill>
              </a:rPr>
              <a:t>“readmitted” (53.9% No, 34.9% &gt;30, 11.2% &lt;30) </a:t>
            </a:r>
          </a:p>
          <a:p>
            <a:r>
              <a:rPr lang="en-CA" sz="1200" dirty="0">
                <a:solidFill>
                  <a:schemeClr val="tx1"/>
                </a:solidFill>
              </a:rPr>
              <a:t>Missing values </a:t>
            </a:r>
          </a:p>
          <a:p>
            <a:pPr lvl="1"/>
            <a:r>
              <a:rPr lang="en-CA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weight – 96.9% </a:t>
            </a:r>
          </a:p>
          <a:p>
            <a:pPr lvl="1"/>
            <a:r>
              <a:rPr lang="en-CA" sz="1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medical_specialty</a:t>
            </a:r>
            <a:r>
              <a:rPr lang="en-CA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49.1% </a:t>
            </a:r>
          </a:p>
          <a:p>
            <a:pPr lvl="1"/>
            <a:r>
              <a:rPr lang="en-CA" sz="1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payer_code</a:t>
            </a:r>
            <a:r>
              <a:rPr lang="en-CA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40% 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             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D267B-97A6-FBD6-E929-B968A7863D76}"/>
              </a:ext>
            </a:extLst>
          </p:cNvPr>
          <p:cNvSpPr txBox="1"/>
          <p:nvPr/>
        </p:nvSpPr>
        <p:spPr>
          <a:xfrm>
            <a:off x="6512486" y="4459701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Distribution of readmission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092223EF-3816-5A68-B148-58AE1E78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49" y="4767263"/>
            <a:ext cx="2735264" cy="273844"/>
          </a:xfrm>
        </p:spPr>
        <p:txBody>
          <a:bodyPr/>
          <a:lstStyle/>
          <a:p>
            <a:r>
              <a:rPr lang="en-US" dirty="0"/>
              <a:t>CSCI 6409 – Process of Data Science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F3CF8831-4B14-3B11-E046-C269839188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04025" y="4767263"/>
            <a:ext cx="1296988" cy="273844"/>
          </a:xfrm>
        </p:spPr>
        <p:txBody>
          <a:bodyPr/>
          <a:lstStyle/>
          <a:p>
            <a:fld id="{AC75CE65-649B-3A42-903B-457B0659D5C8}" type="datetime3">
              <a:rPr lang="en-CA" smtClean="0"/>
              <a:t>19 July 2023</a:t>
            </a:fld>
            <a:endParaRPr lang="en-US" dirty="0"/>
          </a:p>
        </p:txBody>
      </p:sp>
      <p:pic>
        <p:nvPicPr>
          <p:cNvPr id="8" name="Picture 7" descr="A pie chart with numbers and a black background&#10;&#10;Description automatically generated">
            <a:extLst>
              <a:ext uri="{FF2B5EF4-FFF2-40B4-BE49-F238E27FC236}">
                <a16:creationId xmlns:a16="http://schemas.microsoft.com/office/drawing/2014/main" id="{369CEC1B-1ECE-10A3-B0B3-DB0496B7D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292" y="2845801"/>
            <a:ext cx="2054773" cy="16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7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and holding a book&#10;&#10;Description automatically generated">
            <a:extLst>
              <a:ext uri="{FF2B5EF4-FFF2-40B4-BE49-F238E27FC236}">
                <a16:creationId xmlns:a16="http://schemas.microsoft.com/office/drawing/2014/main" id="{68F1BEC3-7E81-C3FD-E93A-F63CEDE1BF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grayscl/>
          </a:blip>
          <a:stretch>
            <a:fillRect/>
          </a:stretch>
        </p:blipFill>
        <p:spPr>
          <a:xfrm>
            <a:off x="0" y="12357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1C224-0D11-1E31-7F0C-7DCB95E1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F8C3-9C4C-CD1A-A77F-47295614E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2391" y="1080698"/>
            <a:ext cx="6842919" cy="1267014"/>
          </a:xfrm>
          <a:prstGeom prst="roundRect">
            <a:avLst>
              <a:gd name="adj" fmla="val 8385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Custom encoding for 23 drug features (‘No’-0, ‘Steady’,’Up’,’Down’-1) to convert from categorical to numerical values. [3]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Ordinal Encoder - To include “age” as a feature in the analysis, we used an ordinal encoder technique to transform the categorical values into numerical values.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738FA-FDD3-B3A1-518C-F762BB4DA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BC3AF4-1E90-E96B-EBB6-F9EC7A7EE6D3}"/>
              </a:ext>
            </a:extLst>
          </p:cNvPr>
          <p:cNvSpPr txBox="1"/>
          <p:nvPr/>
        </p:nvSpPr>
        <p:spPr>
          <a:xfrm>
            <a:off x="5290551" y="3369848"/>
            <a:ext cx="3339546" cy="749123"/>
          </a:xfrm>
          <a:prstGeom prst="roundRect">
            <a:avLst>
              <a:gd name="adj" fmla="val 7693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Feature Selection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Used Chi-square test to find the relevant and irrelevant features.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E7164-A659-73A1-78B8-7C07E55B7FD9}"/>
              </a:ext>
            </a:extLst>
          </p:cNvPr>
          <p:cNvSpPr txBox="1"/>
          <p:nvPr/>
        </p:nvSpPr>
        <p:spPr>
          <a:xfrm>
            <a:off x="993337" y="2851528"/>
            <a:ext cx="3578663" cy="1571919"/>
          </a:xfrm>
          <a:prstGeom prst="roundRect">
            <a:avLst>
              <a:gd name="adj" fmla="val 5580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Feature Engineering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Features were consolidated into larger clusters due to their high number of distinct values 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All three diagnosis features [3]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Discharge disposition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Admission source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42BDA8C5-095A-E708-FA8D-9BA89C68E6D9}"/>
              </a:ext>
            </a:extLst>
          </p:cNvPr>
          <p:cNvSpPr/>
          <p:nvPr/>
        </p:nvSpPr>
        <p:spPr>
          <a:xfrm>
            <a:off x="2776485" y="2484517"/>
            <a:ext cx="230588" cy="28897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28441A-F4E2-2E61-CF7C-C887D7098833}"/>
              </a:ext>
            </a:extLst>
          </p:cNvPr>
          <p:cNvSpPr/>
          <p:nvPr/>
        </p:nvSpPr>
        <p:spPr>
          <a:xfrm>
            <a:off x="4763868" y="3655004"/>
            <a:ext cx="310101" cy="2119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D06ACAC1-7F4D-472C-072C-0D4C356B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49" y="4767263"/>
            <a:ext cx="2735264" cy="273844"/>
          </a:xfrm>
        </p:spPr>
        <p:txBody>
          <a:bodyPr/>
          <a:lstStyle/>
          <a:p>
            <a:r>
              <a:rPr lang="en-US" dirty="0"/>
              <a:t>CSCI 6409 – Process of Data Science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A8AAA70B-F6DC-EF0A-8198-D72A454C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04025" y="4767263"/>
            <a:ext cx="1296988" cy="273844"/>
          </a:xfrm>
        </p:spPr>
        <p:txBody>
          <a:bodyPr/>
          <a:lstStyle/>
          <a:p>
            <a:fld id="{AC75CE65-649B-3A42-903B-457B0659D5C8}" type="datetime3">
              <a:rPr lang="en-CA" smtClean="0"/>
              <a:t>19 July 2023</a:t>
            </a:fld>
            <a:endParaRPr lang="en-US" dirty="0"/>
          </a:p>
        </p:txBody>
      </p:sp>
      <p:pic>
        <p:nvPicPr>
          <p:cNvPr id="14" name="Picture 13" descr="Computer with various objects around it&#10;&#10;Description automatically generated">
            <a:extLst>
              <a:ext uri="{FF2B5EF4-FFF2-40B4-BE49-F238E27FC236}">
                <a16:creationId xmlns:a16="http://schemas.microsoft.com/office/drawing/2014/main" id="{4EB5958B-41D7-CFEA-AE89-CAEE2F81D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19" y="1555461"/>
            <a:ext cx="2434713" cy="12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0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s holding gears and cogs&#10;&#10;Description automatically generated">
            <a:extLst>
              <a:ext uri="{FF2B5EF4-FFF2-40B4-BE49-F238E27FC236}">
                <a16:creationId xmlns:a16="http://schemas.microsoft.com/office/drawing/2014/main" id="{91137474-3925-C889-6516-BF146E021F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1C224-0D11-1E31-7F0C-7DCB95E1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F8C3-9C4C-CD1A-A77F-47295614E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2786" y="1237149"/>
            <a:ext cx="6497363" cy="1117168"/>
          </a:xfrm>
          <a:prstGeom prst="roundRect">
            <a:avLst>
              <a:gd name="adj" fmla="val 840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  <a:effectLst>
            <a:softEdge rad="12700"/>
          </a:effectLst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 Selection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Models :- Logistic Regression, </a:t>
            </a:r>
            <a:r>
              <a:rPr lang="en-US" sz="1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RandomForest</a:t>
            </a: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XGBoost</a:t>
            </a: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kNN</a:t>
            </a: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Gradient Boosting. 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Performance Metrics:- Accuracy, Precision, Recall, F1 score, and AUC metrics.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738FA-FDD3-B3A1-518C-F762BB4DA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8633B-1BEF-BFA7-E4FE-FD8661238B04}"/>
              </a:ext>
            </a:extLst>
          </p:cNvPr>
          <p:cNvSpPr txBox="1"/>
          <p:nvPr/>
        </p:nvSpPr>
        <p:spPr>
          <a:xfrm>
            <a:off x="4984835" y="3062891"/>
            <a:ext cx="3835315" cy="1477963"/>
          </a:xfrm>
          <a:prstGeom prst="roundRect">
            <a:avLst>
              <a:gd name="adj" fmla="val 6017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defTabSz="685800">
              <a:spcBef>
                <a:spcPts val="750"/>
              </a:spcBef>
            </a:pPr>
            <a:r>
              <a:rPr lang="en-US" sz="1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Hyperparamter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 Tuning</a:t>
            </a:r>
          </a:p>
          <a:p>
            <a:pPr marL="285750" lvl="0" indent="-285750" defTabSz="68580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To optimize the performance of the models, we performed hyperparameter tuning using cross-validation.</a:t>
            </a:r>
          </a:p>
          <a:p>
            <a:pPr marL="285750" lvl="0" indent="-285750" defTabSz="68580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Used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GridSearchCV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to identify the best parameters for each model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E6E7D-AA41-BF6A-669D-6018810FCB66}"/>
              </a:ext>
            </a:extLst>
          </p:cNvPr>
          <p:cNvSpPr txBox="1"/>
          <p:nvPr/>
        </p:nvSpPr>
        <p:spPr>
          <a:xfrm>
            <a:off x="699460" y="3243847"/>
            <a:ext cx="3388903" cy="1001673"/>
          </a:xfrm>
          <a:prstGeom prst="roundRect">
            <a:avLst>
              <a:gd name="adj" fmla="val 7614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defTabSz="685800">
              <a:spcBef>
                <a:spcPts val="750"/>
              </a:spcBef>
            </a:pP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Evaluation</a:t>
            </a:r>
          </a:p>
          <a:p>
            <a:pPr defTabSz="685800">
              <a:spcBef>
                <a:spcPts val="750"/>
              </a:spcBef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Re-Evaluated algorithms: To identify the best algorithm after hyperparameter tuning on the basis of performance metrics.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F78025F-B4BD-FA23-F401-902C78F2707C}"/>
              </a:ext>
            </a:extLst>
          </p:cNvPr>
          <p:cNvSpPr/>
          <p:nvPr/>
        </p:nvSpPr>
        <p:spPr>
          <a:xfrm>
            <a:off x="6641520" y="2659728"/>
            <a:ext cx="230588" cy="28897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A1855F4-AAC3-335E-0FDF-19278B7131DA}"/>
              </a:ext>
            </a:extLst>
          </p:cNvPr>
          <p:cNvSpPr/>
          <p:nvPr/>
        </p:nvSpPr>
        <p:spPr>
          <a:xfrm rot="10800000">
            <a:off x="4261898" y="3773956"/>
            <a:ext cx="465151" cy="2119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F10410AF-D696-DC6B-3AA2-75673598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49" y="4767263"/>
            <a:ext cx="2735264" cy="273844"/>
          </a:xfrm>
        </p:spPr>
        <p:txBody>
          <a:bodyPr/>
          <a:lstStyle/>
          <a:p>
            <a:r>
              <a:rPr lang="en-US" dirty="0"/>
              <a:t>CSCI 6409 – Process of Data Science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3E6BF528-4489-782A-E96A-F535252B9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04025" y="4767263"/>
            <a:ext cx="1296988" cy="273844"/>
          </a:xfrm>
        </p:spPr>
        <p:txBody>
          <a:bodyPr/>
          <a:lstStyle/>
          <a:p>
            <a:fld id="{AC75CE65-649B-3A42-903B-457B0659D5C8}" type="datetime3">
              <a:rPr lang="en-CA" smtClean="0"/>
              <a:t>19 July 2023</a:t>
            </a:fld>
            <a:endParaRPr lang="en-US" dirty="0"/>
          </a:p>
        </p:txBody>
      </p:sp>
      <p:pic>
        <p:nvPicPr>
          <p:cNvPr id="8" name="Picture 7" descr="A computer chip with gears and a graph&#10;&#10;Description automatically generated">
            <a:extLst>
              <a:ext uri="{FF2B5EF4-FFF2-40B4-BE49-F238E27FC236}">
                <a16:creationId xmlns:a16="http://schemas.microsoft.com/office/drawing/2014/main" id="{5074E52C-FFE7-E138-7196-8F8907005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5" y="1128548"/>
            <a:ext cx="2507995" cy="18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8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ight bulb on a paper with drawings&#10;&#10;Description automatically generated">
            <a:extLst>
              <a:ext uri="{FF2B5EF4-FFF2-40B4-BE49-F238E27FC236}">
                <a16:creationId xmlns:a16="http://schemas.microsoft.com/office/drawing/2014/main" id="{2808EF3E-AFF6-DBA5-B0D9-C6DE0016E8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A13F25-9AA9-218C-587A-663C6A95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4EED1-9F22-49A0-C3FF-32829BDE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 6409 – Process of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83F72-88EA-9685-62E1-0F50B77DC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7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BBB8967C-94DD-B703-F64F-EDDF86B31E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04025" y="4767263"/>
            <a:ext cx="1296988" cy="273844"/>
          </a:xfrm>
        </p:spPr>
        <p:txBody>
          <a:bodyPr/>
          <a:lstStyle/>
          <a:p>
            <a:fld id="{AC75CE65-649B-3A42-903B-457B0659D5C8}" type="datetime3">
              <a:rPr lang="en-CA" smtClean="0"/>
              <a:t>19 July 2023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87180" y="1184226"/>
            <a:ext cx="8094689" cy="1220926"/>
          </a:xfrm>
          <a:prstGeom prst="roundRect">
            <a:avLst>
              <a:gd name="adj" fmla="val 7693"/>
            </a:avLst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2051" y="1309531"/>
            <a:ext cx="75700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Feature Engineering</a:t>
            </a:r>
          </a:p>
          <a:p>
            <a:pPr marL="6286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Clustered 800+ distinct categories of Diagnosis to 10 categories. </a:t>
            </a:r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[3]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286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Clustered 29 categories of Discharge Disposition to 6 categories and 26 categories of Admission Source to 7 categories.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7180" y="2558322"/>
            <a:ext cx="8094689" cy="856937"/>
          </a:xfrm>
          <a:prstGeom prst="roundRect">
            <a:avLst>
              <a:gd name="adj" fmla="val 7693"/>
            </a:avLst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2050" y="2640569"/>
            <a:ext cx="75700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Bagging and Boosting </a:t>
            </a:r>
          </a:p>
          <a:p>
            <a:pPr marL="6286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Applied bagging and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AdaBooster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, Gradient Boosting boosting methods to improve the accuracy.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7180" y="3572654"/>
            <a:ext cx="8094689" cy="856937"/>
          </a:xfrm>
          <a:prstGeom prst="roundRect">
            <a:avLst>
              <a:gd name="adj" fmla="val 7693"/>
            </a:avLst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2051" y="3712949"/>
            <a:ext cx="75700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Hyper-tuning</a:t>
            </a:r>
          </a:p>
          <a:p>
            <a:pPr marL="6286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Used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GridSearchCV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(cv=4) to find the best parameters for every model.</a:t>
            </a:r>
          </a:p>
          <a:p>
            <a:pPr marL="6286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Helvetica" panose="020B0604020202020204" pitchFamily="34" charset="0"/>
              </a:rPr>
              <a:t>Employed cross-validation to ensure model robustness.</a:t>
            </a:r>
          </a:p>
          <a:p>
            <a:pPr marL="628650" lvl="1" indent="-285750">
              <a:buFont typeface="Wingdings" panose="05000000000000000000" pitchFamily="2" charset="2"/>
              <a:buChar char="ü"/>
            </a:pPr>
            <a:r>
              <a:rPr lang="en-CA" sz="1400" dirty="0">
                <a:latin typeface="Helvetica" panose="020B0604020202020204" pitchFamily="34" charset="0"/>
              </a:rPr>
              <a:t>SMOTE algorithm for data balancing </a:t>
            </a:r>
          </a:p>
        </p:txBody>
      </p:sp>
    </p:spTree>
    <p:extLst>
      <p:ext uri="{BB962C8B-B14F-4D97-AF65-F5344CB8AC3E}">
        <p14:creationId xmlns:p14="http://schemas.microsoft.com/office/powerpoint/2010/main" val="62663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using a computer&#10;&#10;Description automatically generated">
            <a:extLst>
              <a:ext uri="{FF2B5EF4-FFF2-40B4-BE49-F238E27FC236}">
                <a16:creationId xmlns:a16="http://schemas.microsoft.com/office/drawing/2014/main" id="{2CE7152D-D423-F404-0B08-A116FD6D67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357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8379E-7760-E550-15EF-CCF964C4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11" y="260873"/>
            <a:ext cx="7440038" cy="647747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A21B6-4AF9-ACD9-D088-11113F47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 6409 – Process of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62203-262A-BFD2-07BC-C9AB983C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C6C1CFB-E6F4-B637-8E1A-7FD151CFBB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684354"/>
              </p:ext>
            </p:extLst>
          </p:nvPr>
        </p:nvGraphicFramePr>
        <p:xfrm>
          <a:off x="413182" y="1144862"/>
          <a:ext cx="8309286" cy="32111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5190">
                  <a:extLst>
                    <a:ext uri="{9D8B030D-6E8A-4147-A177-3AD203B41FA5}">
                      <a16:colId xmlns:a16="http://schemas.microsoft.com/office/drawing/2014/main" val="3343847096"/>
                    </a:ext>
                  </a:extLst>
                </a:gridCol>
                <a:gridCol w="1619582">
                  <a:extLst>
                    <a:ext uri="{9D8B030D-6E8A-4147-A177-3AD203B41FA5}">
                      <a16:colId xmlns:a16="http://schemas.microsoft.com/office/drawing/2014/main" val="3901994934"/>
                    </a:ext>
                  </a:extLst>
                </a:gridCol>
                <a:gridCol w="1500125">
                  <a:extLst>
                    <a:ext uri="{9D8B030D-6E8A-4147-A177-3AD203B41FA5}">
                      <a16:colId xmlns:a16="http://schemas.microsoft.com/office/drawing/2014/main" val="1504718326"/>
                    </a:ext>
                  </a:extLst>
                </a:gridCol>
                <a:gridCol w="1382927">
                  <a:extLst>
                    <a:ext uri="{9D8B030D-6E8A-4147-A177-3AD203B41FA5}">
                      <a16:colId xmlns:a16="http://schemas.microsoft.com/office/drawing/2014/main" val="3904002518"/>
                    </a:ext>
                  </a:extLst>
                </a:gridCol>
                <a:gridCol w="1265731">
                  <a:extLst>
                    <a:ext uri="{9D8B030D-6E8A-4147-A177-3AD203B41FA5}">
                      <a16:colId xmlns:a16="http://schemas.microsoft.com/office/drawing/2014/main" val="794819120"/>
                    </a:ext>
                  </a:extLst>
                </a:gridCol>
                <a:gridCol w="1265731">
                  <a:extLst>
                    <a:ext uri="{9D8B030D-6E8A-4147-A177-3AD203B41FA5}">
                      <a16:colId xmlns:a16="http://schemas.microsoft.com/office/drawing/2014/main" val="4166489690"/>
                    </a:ext>
                  </a:extLst>
                </a:gridCol>
              </a:tblGrid>
              <a:tr h="683938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50292" marB="50292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ysClr val="windowText" lastClr="000000"/>
                          </a:solidFill>
                        </a:rPr>
                        <a:t>Logistic Regression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ysClr val="windowText" lastClr="000000"/>
                          </a:solidFill>
                        </a:rPr>
                        <a:t>Random</a:t>
                      </a:r>
                    </a:p>
                    <a:p>
                      <a:pPr algn="ctr"/>
                      <a:r>
                        <a:rPr lang="en-US" sz="1500" dirty="0">
                          <a:solidFill>
                            <a:sysClr val="windowText" lastClr="000000"/>
                          </a:solidFill>
                        </a:rPr>
                        <a:t>Forest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ysClr val="windowText" lastClr="000000"/>
                          </a:solidFill>
                        </a:rPr>
                        <a:t>XGBoost</a:t>
                      </a:r>
                      <a:endParaRPr 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ysClr val="windowText" lastClr="000000"/>
                          </a:solidFill>
                        </a:rPr>
                        <a:t>kNN</a:t>
                      </a:r>
                      <a:endParaRPr 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Gradient Boosting</a:t>
                      </a:r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2293969765"/>
                  </a:ext>
                </a:extLst>
              </a:tr>
              <a:tr h="50545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Accuracy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84%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88%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88%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87%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dirty="0"/>
                        <a:t>92%</a:t>
                      </a:r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3487617975"/>
                  </a:ext>
                </a:extLst>
              </a:tr>
              <a:tr h="50545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Precision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0.62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0.5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0.80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dirty="0"/>
                        <a:t>0.99</a:t>
                      </a:r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426560999"/>
                  </a:ext>
                </a:extLst>
              </a:tr>
              <a:tr h="50545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Recall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0.01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0.006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0.01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0.88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dirty="0"/>
                        <a:t>0.85</a:t>
                      </a:r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2291187652"/>
                  </a:ext>
                </a:extLst>
              </a:tr>
              <a:tr h="50545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F1-score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0.02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0.01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0.03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0.83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dirty="0"/>
                        <a:t>0.91</a:t>
                      </a:r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1761654131"/>
                  </a:ext>
                </a:extLst>
              </a:tr>
              <a:tr h="50545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AUC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0.50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0.50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0.50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0.50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dirty="0"/>
                        <a:t>0.92</a:t>
                      </a:r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272827154"/>
                  </a:ext>
                </a:extLst>
              </a:tr>
            </a:tbl>
          </a:graphicData>
        </a:graphic>
      </p:graphicFrame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007577A1-B3E3-82F0-2B99-243F09F1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04025" y="4767263"/>
            <a:ext cx="1296988" cy="273844"/>
          </a:xfrm>
        </p:spPr>
        <p:txBody>
          <a:bodyPr/>
          <a:lstStyle/>
          <a:p>
            <a:fld id="{AC75CE65-649B-3A42-903B-457B0659D5C8}" type="datetime3">
              <a:rPr lang="en-CA" smtClean="0"/>
              <a:t>19 July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2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D2C019-0FD8-F49B-3EAA-3E55B6DFF7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D70BC-9CBA-E956-55F5-691B292C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F20DF-2EAC-69C5-E8F6-2A068B67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5CE65-649B-3A42-903B-457B0659D5C8}" type="datetime3">
              <a:rPr lang="en-CA" smtClean="0"/>
              <a:t>19 July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41616-AF11-4BFD-D981-71832D13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 6409 – Process of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D31A9-F012-8ED9-0A20-87F2246A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6001-7E4F-EB42-8596-9AF1BDDEE6AD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2249" y="1169235"/>
            <a:ext cx="8334531" cy="1011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Gender' feature insignificance: </a:t>
            </a:r>
            <a:r>
              <a:rPr lang="en-CA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Through the Chi Square Test for feature selection, it was determined that the 'Gender' feature did not significantly contribute to predicting the target variable.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249" y="2338775"/>
            <a:ext cx="8334531" cy="1011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-CA" sz="1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Significance of inpatient visits, emergency visits, and number of medications: </a:t>
            </a:r>
            <a:r>
              <a:rPr lang="en-CA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number of inpatient, emergency visits and number of medications emerged as important features for accurately predicting the optimal treatment plan for patients with diabetes.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2248" y="3507783"/>
            <a:ext cx="8334531" cy="1011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10000"/>
              </a:lnSpc>
            </a:pPr>
            <a:r>
              <a:rPr lang="en-CA" sz="1400" b="1" dirty="0">
                <a:solidFill>
                  <a:schemeClr val="tx1"/>
                </a:solidFill>
                <a:latin typeface="Helvetica"/>
                <a:cs typeface="Helvetica"/>
              </a:rPr>
              <a:t>Gradient Boosting outperformed other models: </a:t>
            </a:r>
            <a:r>
              <a:rPr lang="en-CA" sz="1400" dirty="0">
                <a:solidFill>
                  <a:schemeClr val="tx1"/>
                </a:solidFill>
                <a:latin typeface="Helvetica"/>
                <a:cs typeface="Helvetica"/>
              </a:rPr>
              <a:t>Despite having slightly lower recall score compared to </a:t>
            </a:r>
            <a:r>
              <a:rPr lang="en-CA" sz="1400" dirty="0" err="1">
                <a:solidFill>
                  <a:schemeClr val="tx1"/>
                </a:solidFill>
                <a:latin typeface="Helvetica"/>
                <a:cs typeface="Helvetica"/>
              </a:rPr>
              <a:t>kNN</a:t>
            </a:r>
            <a:r>
              <a:rPr lang="en-CA" sz="1400" dirty="0">
                <a:solidFill>
                  <a:schemeClr val="tx1"/>
                </a:solidFill>
                <a:latin typeface="Helvetica"/>
                <a:cs typeface="Helvetica"/>
              </a:rPr>
              <a:t>, Gradient Boosting exhibited superior accuracy, precision and F1 scores, making it a preferable model for this dataset.</a:t>
            </a:r>
          </a:p>
        </p:txBody>
      </p:sp>
    </p:spTree>
    <p:extLst>
      <p:ext uri="{BB962C8B-B14F-4D97-AF65-F5344CB8AC3E}">
        <p14:creationId xmlns:p14="http://schemas.microsoft.com/office/powerpoint/2010/main" val="496495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09A47DAF3E349A2B3AB697B113CB1" ma:contentTypeVersion="3" ma:contentTypeDescription="Create a new document." ma:contentTypeScope="" ma:versionID="725ccca1e37e6a09d54089d40c88ad97">
  <xsd:schema xmlns:xsd="http://www.w3.org/2001/XMLSchema" xmlns:xs="http://www.w3.org/2001/XMLSchema" xmlns:p="http://schemas.microsoft.com/office/2006/metadata/properties" xmlns:ns2="5b9d4762-ab11-405a-8526-32f5fad1fcd7" targetNamespace="http://schemas.microsoft.com/office/2006/metadata/properties" ma:root="true" ma:fieldsID="131e6df01c21450e4da22974620233f4" ns2:_="">
    <xsd:import namespace="5b9d4762-ab11-405a-8526-32f5fad1fc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9d4762-ab11-405a-8526-32f5fad1fc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16154A-D0D2-4927-ADE7-7491DA9AD967}">
  <ds:schemaRefs>
    <ds:schemaRef ds:uri="http://schemas.microsoft.com/office/2006/metadata/properties"/>
    <ds:schemaRef ds:uri="http://schemas.microsoft.com/office/infopath/2007/PartnerControls"/>
    <ds:schemaRef ds:uri="3fdd382b-4c9b-4ee6-ba43-f186ff1099cd"/>
    <ds:schemaRef ds:uri="4415d913-3bb3-4270-926a-ca130fc4024d"/>
  </ds:schemaRefs>
</ds:datastoreItem>
</file>

<file path=customXml/itemProps2.xml><?xml version="1.0" encoding="utf-8"?>
<ds:datastoreItem xmlns:ds="http://schemas.openxmlformats.org/officeDocument/2006/customXml" ds:itemID="{57604C2F-F3DD-466A-987E-3777C700B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9d4762-ab11-405a-8526-32f5fad1fc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F47714-929D-4213-85A8-C43BE38F4F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7967</TotalTime>
  <Words>1275</Words>
  <Application>Microsoft Macintosh PowerPoint</Application>
  <PresentationFormat>On-screen Show (16:9)</PresentationFormat>
  <Paragraphs>154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</vt:lpstr>
      <vt:lpstr>Calibri</vt:lpstr>
      <vt:lpstr>Google Sans</vt:lpstr>
      <vt:lpstr>Helvetica</vt:lpstr>
      <vt:lpstr>Symbol</vt:lpstr>
      <vt:lpstr>Times New Roman</vt:lpstr>
      <vt:lpstr>Wingdings</vt:lpstr>
      <vt:lpstr>Office Theme</vt:lpstr>
      <vt:lpstr>Analysing and Predicting Diabetes Readmission</vt:lpstr>
      <vt:lpstr>Introduction</vt:lpstr>
      <vt:lpstr>Literature Review</vt:lpstr>
      <vt:lpstr>Methodology</vt:lpstr>
      <vt:lpstr>Methodology</vt:lpstr>
      <vt:lpstr>Methodology</vt:lpstr>
      <vt:lpstr>Experiments</vt:lpstr>
      <vt:lpstr>Results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Gareth Fowler</dc:creator>
  <cp:lastModifiedBy>Ashutosh Sagar</cp:lastModifiedBy>
  <cp:revision>56</cp:revision>
  <dcterms:created xsi:type="dcterms:W3CDTF">2022-01-18T15:25:11Z</dcterms:created>
  <dcterms:modified xsi:type="dcterms:W3CDTF">2023-07-19T13:30:13Z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0x01010031A09A47DAF3E349A2B3AB697B113CB1</vt:lpwstr>
  </property>
  <property fmtid="{D5CDD505-2E9C-101B-9397-08002B2CF9AE}" pid="3" name="MediaServiceImageTags">
    <vt:lpwstr/>
  </property>
</Properties>
</file>